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319" r:id="rId4"/>
    <p:sldId id="320" r:id="rId5"/>
    <p:sldId id="322" r:id="rId6"/>
    <p:sldId id="323" r:id="rId7"/>
    <p:sldId id="324" r:id="rId8"/>
    <p:sldId id="325" r:id="rId9"/>
    <p:sldId id="326" r:id="rId10"/>
    <p:sldId id="327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36" r:id="rId19"/>
    <p:sldId id="337" r:id="rId20"/>
    <p:sldId id="338" r:id="rId21"/>
    <p:sldId id="282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6291"/>
  </p:normalViewPr>
  <p:slideViewPr>
    <p:cSldViewPr snapToGrid="0">
      <p:cViewPr varScale="1">
        <p:scale>
          <a:sx n="121" d="100"/>
          <a:sy n="121" d="100"/>
        </p:scale>
        <p:origin x="2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294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AEEA59-8830-49F5-9749-720F3645F228}" type="datetimeFigureOut">
              <a:rPr lang="zh-CN" altLang="en-US" smtClean="0"/>
              <a:t>2021/2/22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9201C8-5558-45AA-AE4C-DDDA8E8C7E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339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201C8-5558-45AA-AE4C-DDDA8E8C7ED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5327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201C8-5558-45AA-AE4C-DDDA8E8C7ED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775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201C8-5558-45AA-AE4C-DDDA8E8C7ED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972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201C8-5558-45AA-AE4C-DDDA8E8C7ED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391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201C8-5558-45AA-AE4C-DDDA8E8C7ED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9593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201C8-5558-45AA-AE4C-DDDA8E8C7ED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6736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201C8-5558-45AA-AE4C-DDDA8E8C7ED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42393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201C8-5558-45AA-AE4C-DDDA8E8C7ED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485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201C8-5558-45AA-AE4C-DDDA8E8C7ED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1296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201C8-5558-45AA-AE4C-DDDA8E8C7ED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0987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201C8-5558-45AA-AE4C-DDDA8E8C7ED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9759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201C8-5558-45AA-AE4C-DDDA8E8C7ED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644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RP</a:t>
            </a:r>
            <a:r>
              <a:rPr lang="zh-CN" altLang="en-US" dirty="0"/>
              <a:t> </a:t>
            </a:r>
            <a:r>
              <a:rPr lang="en-US" altLang="zh-CN" dirty="0"/>
              <a:t>Shortcomings</a:t>
            </a:r>
            <a:r>
              <a:rPr lang="zh-CN" altLang="en-US" dirty="0"/>
              <a:t>：</a:t>
            </a:r>
            <a:r>
              <a:rPr lang="en-US" altLang="zh-CN" dirty="0"/>
              <a:t>1.relative</a:t>
            </a:r>
            <a:r>
              <a:rPr lang="zh-CN" altLang="en-US" dirty="0"/>
              <a:t> </a:t>
            </a:r>
            <a:r>
              <a:rPr lang="en-US" altLang="zh-CN" dirty="0"/>
              <a:t>position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multi</a:t>
            </a:r>
            <a:r>
              <a:rPr lang="zh-CN" altLang="en-US" dirty="0"/>
              <a:t> </a:t>
            </a:r>
            <a:r>
              <a:rPr lang="en-US" altLang="zh-CN" dirty="0"/>
              <a:t>result. 2.CNN learn trivial features. 3. not whole picture.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201C8-5558-45AA-AE4C-DDDA8E8C7ED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43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201C8-5558-45AA-AE4C-DDDA8E8C7ED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0490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201C8-5558-45AA-AE4C-DDDA8E8C7ED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866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201C8-5558-45AA-AE4C-DDDA8E8C7ED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867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201C8-5558-45AA-AE4C-DDDA8E8C7ED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935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201C8-5558-45AA-AE4C-DDDA8E8C7ED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3782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201C8-5558-45AA-AE4C-DDDA8E8C7ED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652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201C8-5558-45AA-AE4C-DDDA8E8C7ED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4043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718778-4800-4126-8921-97E798B4A8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38E7F0E-46E2-4EF4-9F09-A1950C041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16A8E2-71E2-44EE-BDA5-2A0FBFBD9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E384-989F-4B75-9DC3-690057E58E54}" type="datetimeFigureOut">
              <a:rPr lang="zh-CN" altLang="en-US" smtClean="0"/>
              <a:t>2021/2/22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4FE6EA-0860-453E-9190-62D987ACC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9C4C43-C3F9-4C7A-8C15-5BC1E593D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DFCF-94F2-43BC-9952-4FE71B82A6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9968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334FD2-34E7-4D90-85AD-EC11215D6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8D1DBDA-2AA7-4AA6-BADE-92B5843254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DB448D-7B2E-4028-A4E3-E613EF5B3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E384-989F-4B75-9DC3-690057E58E54}" type="datetimeFigureOut">
              <a:rPr lang="zh-CN" altLang="en-US" smtClean="0"/>
              <a:t>2021/2/22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22FA4C-4C88-4494-ACAB-01B3B83B5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4CBE3B-5C40-47A6-9F5A-75C5C93C7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DFCF-94F2-43BC-9952-4FE71B82A6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731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BC5AAEF-5AA7-4743-B54D-4E7AC60DD6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EC9593D-D62A-4550-9F11-9934B7F1D2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5B1A2E-E6C3-44CB-837B-6107F21C4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E384-989F-4B75-9DC3-690057E58E54}" type="datetimeFigureOut">
              <a:rPr lang="zh-CN" altLang="en-US" smtClean="0"/>
              <a:t>2021/2/22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021172-5801-4E25-9E04-C60A47AE4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2414B7-363A-473F-8BB1-3F48586EF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DFCF-94F2-43BC-9952-4FE71B82A6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28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9AB81D-BB21-4A5C-BDFF-006BE7359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70E6C4-01B7-4971-A03F-061CD5900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015D53-6E77-4216-9699-D0BBE0E36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E384-989F-4B75-9DC3-690057E58E54}" type="datetimeFigureOut">
              <a:rPr lang="zh-CN" altLang="en-US" smtClean="0"/>
              <a:t>2021/2/22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EB7AF5-F10F-4573-AF47-710332398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5C7322-1D24-44C0-A5A3-9CDB2673E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DFCF-94F2-43BC-9952-4FE71B82A6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244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7D6AD7-C7E1-4B8D-82DE-28E59B1BB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9A936D-07A8-49C2-AED5-180854E85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7BB09D-DD63-4D96-85C7-6E52189F9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E384-989F-4B75-9DC3-690057E58E54}" type="datetimeFigureOut">
              <a:rPr lang="zh-CN" altLang="en-US" smtClean="0"/>
              <a:t>2021/2/22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B35415-0C4E-4A1B-827D-D23F83380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4EBFD1-FBF4-4EB9-98C5-FBBA62D9E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DFCF-94F2-43BC-9952-4FE71B82A6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709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D41E38-D186-451F-8ACB-4BCDFF80E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7C265C-86E6-46CC-B39D-5B84E9A184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C0A7458-1E3F-43E9-98BD-1363C70F35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D9728B7-FDAF-4F77-A922-26E79E918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E384-989F-4B75-9DC3-690057E58E54}" type="datetimeFigureOut">
              <a:rPr lang="zh-CN" altLang="en-US" smtClean="0"/>
              <a:t>2021/2/22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885D0C7-94BB-49FE-B2AF-B096E70C6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1666B7-B7D3-4A78-9EAE-5E1D282F5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DFCF-94F2-43BC-9952-4FE71B82A6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878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C15B15-4AB8-40BE-A92A-EC542364C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D9E3FF-6B9C-4550-998F-F92351DCC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2A02A83-57E8-41D4-A6BE-85F05002B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26AFE6E-D323-4AE7-9240-8604971102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BEB4668-327F-4C33-B144-189D49578A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1260B09-91F5-41B1-A2E4-72FD49223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E384-989F-4B75-9DC3-690057E58E54}" type="datetimeFigureOut">
              <a:rPr lang="zh-CN" altLang="en-US" smtClean="0"/>
              <a:t>2021/2/22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37FF535-4DD8-4C32-8C6E-BBFFFEDD0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7033B98-0146-4597-8786-16B96513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DFCF-94F2-43BC-9952-4FE71B82A6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962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CEF6A4-BC30-45EE-99A3-AEFEB3C9C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87FC4F9-0365-4B87-B5A6-8EB9FFA3B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E384-989F-4B75-9DC3-690057E58E54}" type="datetimeFigureOut">
              <a:rPr lang="zh-CN" altLang="en-US" smtClean="0"/>
              <a:t>2021/2/22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916F30D-71AC-4D24-BBAA-53C9B6075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5970178-70D2-470E-86CF-C6D051DE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DFCF-94F2-43BC-9952-4FE71B82A6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E28DD6C-33B5-45E7-BAB5-71FAEDB71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E384-989F-4B75-9DC3-690057E58E54}" type="datetimeFigureOut">
              <a:rPr lang="zh-CN" altLang="en-US" smtClean="0"/>
              <a:t>2021/2/22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BF55032-760A-4EDB-9382-0A99772BB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40F680-1563-4632-8B5F-404362CC2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DFCF-94F2-43BC-9952-4FE71B82A6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699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30B53E-078C-48A9-886B-E7C1D40BA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2DB155-0F69-40CE-8932-10E0019B7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CD4BA53-F9EB-4335-8EC6-F51B4798BA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9446998-8CD2-4864-B16E-C38F31DF1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E384-989F-4B75-9DC3-690057E58E54}" type="datetimeFigureOut">
              <a:rPr lang="zh-CN" altLang="en-US" smtClean="0"/>
              <a:t>2021/2/22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CBAAFE-F5B5-4B12-AE28-E40FDC9CD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09426F-E028-4A97-B015-50A94A327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DFCF-94F2-43BC-9952-4FE71B82A6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953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0F6C19-0CFA-462A-A8EB-D8162E919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36E3F09-4D75-489F-8474-E3DF02EF5E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EB0626B-FBEF-4B3F-846B-DD4A81A39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DBE026-7499-40A9-A80A-763DA26B2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E384-989F-4B75-9DC3-690057E58E54}" type="datetimeFigureOut">
              <a:rPr lang="zh-CN" altLang="en-US" smtClean="0"/>
              <a:t>2021/2/22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831037C-DB8D-4E55-B03A-89CC3AA90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414A25F-C438-4BE4-86F7-2FC1576B6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DFCF-94F2-43BC-9952-4FE71B82A6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8496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E4F69FE-811F-46BD-87B5-341CBB8C6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4DACD5-E664-46A2-9B25-33CEA1035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6D4546-417E-4B90-A514-EEB69C5EB2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8E384-989F-4B75-9DC3-690057E58E54}" type="datetimeFigureOut">
              <a:rPr lang="zh-CN" altLang="en-US" smtClean="0"/>
              <a:t>2021/2/22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3CF752-A51C-4FA5-900E-F035263D9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5E3626-AF53-42F5-A772-2BC942C9A9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90DFCF-94F2-43BC-9952-4FE71B82A6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104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17.png"/><Relationship Id="rId10" Type="http://schemas.openxmlformats.org/officeDocument/2006/relationships/image" Target="../media/image29.png"/><Relationship Id="rId4" Type="http://schemas.openxmlformats.org/officeDocument/2006/relationships/image" Target="../media/image16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lackfeather-wang/ISDA-for-Deep-Networks.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4A635B-66DE-4C7E-A3AF-12776D1E5D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7812" y="3552497"/>
            <a:ext cx="9069981" cy="1974334"/>
          </a:xfrm>
        </p:spPr>
        <p:txBody>
          <a:bodyPr>
            <a:normAutofit fontScale="90000"/>
          </a:bodyPr>
          <a:lstStyle/>
          <a:p>
            <a:b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Regularizing Deep Networks with Semantic </a:t>
            </a:r>
            <a:b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 </a:t>
            </a:r>
            <a:br>
              <a:rPr lang="en-US" sz="3600" dirty="0"/>
            </a:br>
            <a:br>
              <a:rPr lang="en-US" sz="3600" dirty="0"/>
            </a:br>
            <a:b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zh-CN" sz="2200" dirty="0"/>
            </a:br>
            <a:br>
              <a:rPr lang="en-US" altLang="zh-CN" sz="2200" dirty="0"/>
            </a:br>
            <a:br>
              <a:rPr lang="en-US" altLang="zh-CN" sz="2200" dirty="0"/>
            </a:br>
            <a:br>
              <a:rPr lang="en-US" altLang="zh-CN" sz="2200" dirty="0"/>
            </a:br>
            <a:br>
              <a:rPr lang="en-US" altLang="zh-CN" sz="2200" dirty="0"/>
            </a:b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Yulin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Wang, Gao Huang Department of Automation,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BNRist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Tsinghua University,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dirty="0"/>
            </a:b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Yitong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Xia, School of Automation Science and Electrical Engineering,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BeiHang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University 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2021,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662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38045CB-0441-4366-A905-3E13F5E66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6876393" cy="1419278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Proposition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4DA4F0-41D5-574C-83CC-F65DBBC5CB97}"/>
                  </a:ext>
                </a:extLst>
              </p:cNvPr>
              <p:cNvSpPr txBox="1"/>
              <p:nvPr/>
            </p:nvSpPr>
            <p:spPr>
              <a:xfrm>
                <a:off x="2131163" y="2601760"/>
                <a:ext cx="5300003" cy="10888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l-GR" altLang="zh-CN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𝚯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l-GR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𝜮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</m:nary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[</m:t>
                      </m:r>
                      <m:func>
                        <m:func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𝒂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fName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b="1" i="1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𝒂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+(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1" lang="en-US" altLang="zh-CN" dirty="0"/>
              </a:p>
              <a:p>
                <a:pPr/>
                <a:endParaRPr kumimoji="1" lang="en-US" altLang="zh-CN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4DA4F0-41D5-574C-83CC-F65DBBC5C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163" y="2601760"/>
                <a:ext cx="5300003" cy="1088824"/>
              </a:xfrm>
              <a:prstGeom prst="rect">
                <a:avLst/>
              </a:prstGeom>
              <a:blipFill>
                <a:blip r:embed="rId3"/>
                <a:stretch>
                  <a:fillRect t="-79310" b="-954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E94E63-B3BB-BA45-BF1C-9DC88134E46A}"/>
                  </a:ext>
                </a:extLst>
              </p:cNvPr>
              <p:cNvSpPr txBox="1"/>
              <p:nvPr/>
            </p:nvSpPr>
            <p:spPr>
              <a:xfrm>
                <a:off x="911772" y="2875008"/>
                <a:ext cx="7569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𝑃𝑟𝑜𝑜𝑓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E94E63-B3BB-BA45-BF1C-9DC88134E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772" y="2875008"/>
                <a:ext cx="756938" cy="276999"/>
              </a:xfrm>
              <a:prstGeom prst="rect">
                <a:avLst/>
              </a:prstGeom>
              <a:blipFill>
                <a:blip r:embed="rId4"/>
                <a:stretch>
                  <a:fillRect l="-11667" r="-1667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3FD43C7-3B12-274D-9F2C-CB6DFB756077}"/>
                  </a:ext>
                </a:extLst>
              </p:cNvPr>
              <p:cNvSpPr/>
              <p:nvPr/>
            </p:nvSpPr>
            <p:spPr>
              <a:xfrm>
                <a:off x="838199" y="1598545"/>
                <a:ext cx="7726474" cy="994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kumimoji="1" lang="en-US" altLang="zh-CN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kumimoji="1" lang="en-US" altLang="zh-C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Sup>
                                            <m:sSubSupPr>
                                              <m:ctrlP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kumimoji="1" lang="en-US" altLang="zh-CN" b="1" i="1">
                                                  <a:latin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kumimoji="1" lang="en-US" altLang="zh-CN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𝒊</m:t>
                                                  </m:r>
                                                </m:sub>
                                              </m:sSub>
                                            </m:sub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1" lang="en-US" altLang="zh-CN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kumimoji="1" lang="en-US" altLang="zh-CN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𝒂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kumimoji="1" lang="en-US" altLang="zh-CN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sup>
                                      </m:sSup>
                                    </m:num>
                                    <m:den>
                                      <m:nary>
                                        <m:naryPr>
                                          <m:chr m:val="∑"/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sup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sSubSup>
                                                <m:sSubSupPr>
                                                  <m:ctrlPr>
                                                    <a:rPr kumimoji="1"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kumimoji="1" lang="en-US" altLang="zh-CN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𝒘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kumimoji="1" lang="en-US" altLang="zh-CN">
                                                      <a:latin typeface="Cambria Math" panose="02040503050406030204" pitchFamily="18" charset="0"/>
                                                    </a:rPr>
                                                    <m:t>T</m:t>
                                                  </m:r>
                                                </m:sup>
                                              </m:sSubSup>
                                              <m:sSub>
                                                <m:sSubPr>
                                                  <m:ctrlPr>
                                                    <a:rPr kumimoji="1"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𝒂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kumimoji="1"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kumimoji="1" lang="en-US" altLang="zh-CN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𝜆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kumimoji="1"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sSubSup>
                                                <m:sSubSupPr>
                                                  <m:ctrlPr>
                                                    <a:rPr kumimoji="1"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kumimoji="1" lang="en-US" altLang="zh-CN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𝒗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zh-CN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zh-CN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zh-CN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  <m:sup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kumimoji="1" lang="en-US" altLang="zh-CN" b="0" i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T</m:t>
                                                  </m:r>
                                                </m:sup>
                                              </m:sSubSup>
                                              <m:sSub>
                                                <m:sSubPr>
                                                  <m:ctrlPr>
                                                    <a:rPr kumimoji="1"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kumimoji="1" lang="el-GR" altLang="zh-CN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Σ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zh-CN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zh-CN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zh-CN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kumimoji="1"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𝒗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zh-CN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zh-CN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zh-CN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sup>
                                          </m:sSup>
                                        </m:e>
                                      </m:nary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≜</m:t>
                      </m:r>
                      <m:acc>
                        <m:accPr>
                          <m:chr m:val="̅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</m:e>
                      </m:ac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3FD43C7-3B12-274D-9F2C-CB6DFB7560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598545"/>
                <a:ext cx="7726474" cy="994118"/>
              </a:xfrm>
              <a:prstGeom prst="rect">
                <a:avLst/>
              </a:prstGeom>
              <a:blipFill>
                <a:blip r:embed="rId5"/>
                <a:stretch>
                  <a:fillRect t="-81250" b="-11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7492CB-272B-FB46-A5D6-55F9286FF1E0}"/>
                  </a:ext>
                </a:extLst>
              </p:cNvPr>
              <p:cNvSpPr txBox="1"/>
              <p:nvPr/>
            </p:nvSpPr>
            <p:spPr>
              <a:xfrm>
                <a:off x="1763304" y="3488084"/>
                <a:ext cx="4227597" cy="4231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𝑖𝑡𝑋</m:t>
                              </m:r>
                            </m:sup>
                          </m:sSup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𝑖𝑡𝑢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e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kumimoji="1" lang="en-US" altLang="zh-CN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7492CB-272B-FB46-A5D6-55F9286FF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304" y="3488084"/>
                <a:ext cx="4227597" cy="423193"/>
              </a:xfrm>
              <a:prstGeom prst="rect">
                <a:avLst/>
              </a:prstGeom>
              <a:blipFill>
                <a:blip r:embed="rId6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00D1B1F-8530-A844-B4DD-0F3D2CFDCCD7}"/>
                  </a:ext>
                </a:extLst>
              </p:cNvPr>
              <p:cNvSpPr txBox="1"/>
              <p:nvPr/>
            </p:nvSpPr>
            <p:spPr>
              <a:xfrm>
                <a:off x="1688765" y="4185061"/>
                <a:ext cx="4227597" cy="4009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𝑡𝑋</m:t>
                              </m:r>
                            </m:sup>
                          </m:sSup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𝑡𝑢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e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kumimoji="1" lang="en-US" altLang="zh-CN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00D1B1F-8530-A844-B4DD-0F3D2CFDC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8765" y="4185061"/>
                <a:ext cx="4227597" cy="400944"/>
              </a:xfrm>
              <a:prstGeom prst="rect">
                <a:avLst/>
              </a:prstGeom>
              <a:blipFill>
                <a:blip r:embed="rId7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300803-CF27-B545-B2E1-8052D2032BF4}"/>
                  </a:ext>
                </a:extLst>
              </p:cNvPr>
              <p:cNvSpPr/>
              <p:nvPr/>
            </p:nvSpPr>
            <p:spPr>
              <a:xfrm>
                <a:off x="7589686" y="2729904"/>
                <a:ext cx="1763303" cy="416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𝒂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~</a:t>
                </a:r>
                <a:r>
                  <a:rPr lang="el-GR" altLang="zh-CN" b="1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𝜨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𝜆</m:t>
                            </m:r>
                            <m:r>
                              <m:rPr>
                                <m:sty m:val="p"/>
                              </m:rPr>
                              <a:rPr lang="el-GR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300803-CF27-B545-B2E1-8052D2032B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686" y="2729904"/>
                <a:ext cx="1763303" cy="416268"/>
              </a:xfrm>
              <a:prstGeom prst="rect">
                <a:avLst/>
              </a:prstGeom>
              <a:blipFill>
                <a:blip r:embed="rId8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0019927-EDB0-8648-8034-F9EFDAD7B3A3}"/>
                  </a:ext>
                </a:extLst>
              </p:cNvPr>
              <p:cNvSpPr txBox="1"/>
              <p:nvPr/>
            </p:nvSpPr>
            <p:spPr>
              <a:xfrm>
                <a:off x="1679570" y="4751979"/>
                <a:ext cx="5751596" cy="10888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l-GR" altLang="zh-CN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𝚯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l-GR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𝜮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</m:nary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[</m:t>
                      </m:r>
                      <m:func>
                        <m:func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𝒂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fName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b="1" i="1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𝒂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+(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1" lang="en-US" altLang="zh-CN" dirty="0"/>
              </a:p>
              <a:p>
                <a:pPr/>
                <a:endParaRPr kumimoji="1" lang="en-US" altLang="zh-CN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0019927-EDB0-8648-8034-F9EFDAD7B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570" y="4751979"/>
                <a:ext cx="5751596" cy="1088824"/>
              </a:xfrm>
              <a:prstGeom prst="rect">
                <a:avLst/>
              </a:prstGeom>
              <a:blipFill>
                <a:blip r:embed="rId9"/>
                <a:stretch>
                  <a:fillRect t="-81395" b="-976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0703497-C44B-134E-9812-3256C72A3D5C}"/>
                  </a:ext>
                </a:extLst>
              </p:cNvPr>
              <p:cNvSpPr txBox="1"/>
              <p:nvPr/>
            </p:nvSpPr>
            <p:spPr>
              <a:xfrm>
                <a:off x="2826065" y="5647400"/>
                <a:ext cx="6539869" cy="11687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</m:nary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b="1" i="1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𝜆</m:t>
                                      </m:r>
                                    </m:num>
                                    <m:den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bSup>
                                    <m:sSubSup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b="1" i="1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Σ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≜</m:t>
                      </m:r>
                      <m:acc>
                        <m:accPr>
                          <m:chr m:val="̅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1" lang="en-US" altLang="zh-CN" dirty="0"/>
              </a:p>
              <a:p>
                <a:pPr/>
                <a:endParaRPr kumimoji="1" lang="en-US" altLang="zh-CN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0703497-C44B-134E-9812-3256C72A3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065" y="5647400"/>
                <a:ext cx="6539869" cy="1168718"/>
              </a:xfrm>
              <a:prstGeom prst="rect">
                <a:avLst/>
              </a:prstGeom>
              <a:blipFill>
                <a:blip r:embed="rId10"/>
                <a:stretch>
                  <a:fillRect t="-70968" b="-860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82AE801-1AFB-D841-9BAD-BA51F9ADF10B}"/>
                  </a:ext>
                </a:extLst>
              </p:cNvPr>
              <p:cNvSpPr txBox="1"/>
              <p:nvPr/>
            </p:nvSpPr>
            <p:spPr>
              <a:xfrm>
                <a:off x="6096000" y="3451855"/>
                <a:ext cx="6379776" cy="6296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  <m:r>
                            <m:rPr>
                              <m:sty m:val="p"/>
                            </m:rPr>
                            <a:rPr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/>
              </a:p>
              <a:p>
                <a:pPr/>
                <a:endParaRPr kumimoji="1" lang="en-US" altLang="zh-CN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82AE801-1AFB-D841-9BAD-BA51F9ADF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451855"/>
                <a:ext cx="6379776" cy="6296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3681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38045CB-0441-4366-A905-3E13F5E66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6876393" cy="1419278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A39CE3-9D0A-9A47-8A8F-232E66FA7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2216150"/>
            <a:ext cx="11455400" cy="2425700"/>
          </a:xfrm>
          <a:prstGeom prst="rect">
            <a:avLst/>
          </a:prstGeom>
        </p:spPr>
      </p:pic>
      <p:sp>
        <p:nvSpPr>
          <p:cNvPr id="14" name="文本框 8">
            <a:extLst>
              <a:ext uri="{FF2B5EF4-FFF2-40B4-BE49-F238E27FC236}">
                <a16:creationId xmlns:a16="http://schemas.microsoft.com/office/drawing/2014/main" id="{AAE4FBB7-F23D-674E-B23A-405DFC835436}"/>
              </a:ext>
            </a:extLst>
          </p:cNvPr>
          <p:cNvSpPr txBox="1"/>
          <p:nvPr/>
        </p:nvSpPr>
        <p:spPr>
          <a:xfrm>
            <a:off x="838199" y="1490114"/>
            <a:ext cx="975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ImageNet, 8 Tesla V100 GPU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647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38045CB-0441-4366-A905-3E13F5E66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6876393" cy="1419278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8">
            <a:extLst>
              <a:ext uri="{FF2B5EF4-FFF2-40B4-BE49-F238E27FC236}">
                <a16:creationId xmlns:a16="http://schemas.microsoft.com/office/drawing/2014/main" id="{AAE4FBB7-F23D-674E-B23A-405DFC835436}"/>
              </a:ext>
            </a:extLst>
          </p:cNvPr>
          <p:cNvSpPr txBox="1"/>
          <p:nvPr/>
        </p:nvSpPr>
        <p:spPr>
          <a:xfrm>
            <a:off x="838199" y="1490114"/>
            <a:ext cx="975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CIFAR, 8 Tesla V100 GPU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6E6801-4BFE-E347-A431-7E016E630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1981200"/>
            <a:ext cx="10642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15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38045CB-0441-4366-A905-3E13F5E66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6876393" cy="1419278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8">
            <a:extLst>
              <a:ext uri="{FF2B5EF4-FFF2-40B4-BE49-F238E27FC236}">
                <a16:creationId xmlns:a16="http://schemas.microsoft.com/office/drawing/2014/main" id="{AAE4FBB7-F23D-674E-B23A-405DFC835436}"/>
              </a:ext>
            </a:extLst>
          </p:cNvPr>
          <p:cNvSpPr txBox="1"/>
          <p:nvPr/>
        </p:nvSpPr>
        <p:spPr>
          <a:xfrm>
            <a:off x="838199" y="1490114"/>
            <a:ext cx="975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COST, 8 Tesla V100 GPU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9ACDFE-A3A1-B24B-9B38-2F7E722DE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618" y="1976986"/>
            <a:ext cx="101346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78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38045CB-0441-4366-A905-3E13F5E66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6876393" cy="1419278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8">
            <a:extLst>
              <a:ext uri="{FF2B5EF4-FFF2-40B4-BE49-F238E27FC236}">
                <a16:creationId xmlns:a16="http://schemas.microsoft.com/office/drawing/2014/main" id="{AAE4FBB7-F23D-674E-B23A-405DFC835436}"/>
              </a:ext>
            </a:extLst>
          </p:cNvPr>
          <p:cNvSpPr txBox="1"/>
          <p:nvPr/>
        </p:nvSpPr>
        <p:spPr>
          <a:xfrm>
            <a:off x="838199" y="1490114"/>
            <a:ext cx="975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SOTA of non-semantic augmentation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897A47-B7E6-4A4C-9836-964C98E82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2495550"/>
            <a:ext cx="116967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67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38045CB-0441-4366-A905-3E13F5E66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6876393" cy="1419278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8">
            <a:extLst>
              <a:ext uri="{FF2B5EF4-FFF2-40B4-BE49-F238E27FC236}">
                <a16:creationId xmlns:a16="http://schemas.microsoft.com/office/drawing/2014/main" id="{AAE4FBB7-F23D-674E-B23A-405DFC835436}"/>
              </a:ext>
            </a:extLst>
          </p:cNvPr>
          <p:cNvSpPr txBox="1"/>
          <p:nvPr/>
        </p:nvSpPr>
        <p:spPr>
          <a:xfrm>
            <a:off x="838199" y="1490114"/>
            <a:ext cx="975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SOTA of other approaches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255ECC-ACDB-674B-9F52-9B0BBF333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550" y="1970033"/>
            <a:ext cx="99949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624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38045CB-0441-4366-A905-3E13F5E66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6876393" cy="141927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Analytical</a:t>
            </a:r>
            <a:r>
              <a:rPr lang="en-US" b="1" dirty="0"/>
              <a:t>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en-US" b="1" dirty="0"/>
              <a:t> </a:t>
            </a:r>
            <a:endParaRPr lang="en-US" sz="4000" dirty="0"/>
          </a:p>
        </p:txBody>
      </p:sp>
      <p:sp>
        <p:nvSpPr>
          <p:cNvPr id="14" name="文本框 8">
            <a:extLst>
              <a:ext uri="{FF2B5EF4-FFF2-40B4-BE49-F238E27FC236}">
                <a16:creationId xmlns:a16="http://schemas.microsoft.com/office/drawing/2014/main" id="{AAE4FBB7-F23D-674E-B23A-405DFC835436}"/>
              </a:ext>
            </a:extLst>
          </p:cNvPr>
          <p:cNvSpPr txBox="1"/>
          <p:nvPr/>
        </p:nvSpPr>
        <p:spPr>
          <a:xfrm>
            <a:off x="838199" y="1490114"/>
            <a:ext cx="975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of augmented images. </a:t>
            </a:r>
          </a:p>
        </p:txBody>
      </p:sp>
    </p:spTree>
    <p:extLst>
      <p:ext uri="{BB962C8B-B14F-4D97-AF65-F5344CB8AC3E}">
        <p14:creationId xmlns:p14="http://schemas.microsoft.com/office/powerpoint/2010/main" val="1844167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38045CB-0441-4366-A905-3E13F5E66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006" y="605535"/>
            <a:ext cx="696311" cy="265495"/>
          </a:xfrm>
        </p:spPr>
        <p:txBody>
          <a:bodyPr>
            <a:normAutofit fontScale="90000"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</a:t>
            </a:r>
            <a:endParaRPr lang="en-US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2F9CBF-D528-194B-B493-41B2A1BA7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006" y="1043260"/>
            <a:ext cx="7620000" cy="5209205"/>
          </a:xfrm>
          <a:prstGeom prst="rect">
            <a:avLst/>
          </a:prstGeom>
        </p:spPr>
      </p:pic>
      <p:sp>
        <p:nvSpPr>
          <p:cNvPr id="5" name="标题 3">
            <a:extLst>
              <a:ext uri="{FF2B5EF4-FFF2-40B4-BE49-F238E27FC236}">
                <a16:creationId xmlns:a16="http://schemas.microsoft.com/office/drawing/2014/main" id="{6AA42D7A-FAC2-A447-A8AD-9EF5FF4BDC79}"/>
              </a:ext>
            </a:extLst>
          </p:cNvPr>
          <p:cNvSpPr txBox="1">
            <a:spLocks/>
          </p:cNvSpPr>
          <p:nvPr/>
        </p:nvSpPr>
        <p:spPr>
          <a:xfrm>
            <a:off x="4535213" y="605535"/>
            <a:ext cx="696311" cy="265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ISDA</a:t>
            </a:r>
            <a:endParaRPr lang="en-US" sz="1400" dirty="0"/>
          </a:p>
        </p:txBody>
      </p:sp>
      <p:sp>
        <p:nvSpPr>
          <p:cNvPr id="7" name="标题 3">
            <a:extLst>
              <a:ext uri="{FF2B5EF4-FFF2-40B4-BE49-F238E27FC236}">
                <a16:creationId xmlns:a16="http://schemas.microsoft.com/office/drawing/2014/main" id="{3F0510E6-DBB6-9D46-B29F-F3766D48E723}"/>
              </a:ext>
            </a:extLst>
          </p:cNvPr>
          <p:cNvSpPr txBox="1">
            <a:spLocks/>
          </p:cNvSpPr>
          <p:nvPr/>
        </p:nvSpPr>
        <p:spPr>
          <a:xfrm>
            <a:off x="7956329" y="605535"/>
            <a:ext cx="924912" cy="265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Randomly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92779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38045CB-0441-4366-A905-3E13F5E66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6876393" cy="141927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Analytical</a:t>
            </a:r>
            <a:r>
              <a:rPr lang="en-US" b="1" dirty="0"/>
              <a:t>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en-US" b="1" dirty="0"/>
              <a:t> </a:t>
            </a:r>
            <a:endParaRPr lang="en-US" sz="4000" dirty="0"/>
          </a:p>
        </p:txBody>
      </p:sp>
      <p:sp>
        <p:nvSpPr>
          <p:cNvPr id="14" name="文本框 8">
            <a:extLst>
              <a:ext uri="{FF2B5EF4-FFF2-40B4-BE49-F238E27FC236}">
                <a16:creationId xmlns:a16="http://schemas.microsoft.com/office/drawing/2014/main" id="{AAE4FBB7-F23D-674E-B23A-405DFC835436}"/>
              </a:ext>
            </a:extLst>
          </p:cNvPr>
          <p:cNvSpPr txBox="1"/>
          <p:nvPr/>
        </p:nvSpPr>
        <p:spPr>
          <a:xfrm>
            <a:off x="838199" y="1490114"/>
            <a:ext cx="975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of Deep Features. (t-SNE)</a:t>
            </a:r>
            <a:r>
              <a:rPr lang="en-US" dirty="0"/>
              <a:t> </a:t>
            </a: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327578-7D81-3341-B6C1-07B33FBB1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50" y="2190750"/>
            <a:ext cx="109093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82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38045CB-0441-4366-A905-3E13F5E66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6876393" cy="141927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Analytical</a:t>
            </a:r>
            <a:r>
              <a:rPr lang="en-US" b="1" dirty="0"/>
              <a:t>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en-US" b="1" dirty="0"/>
              <a:t> </a:t>
            </a: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8">
                <a:extLst>
                  <a:ext uri="{FF2B5EF4-FFF2-40B4-BE49-F238E27FC236}">
                    <a16:creationId xmlns:a16="http://schemas.microsoft.com/office/drawing/2014/main" id="{AAE4FBB7-F23D-674E-B23A-405DFC835436}"/>
                  </a:ext>
                </a:extLst>
              </p:cNvPr>
              <p:cNvSpPr txBox="1"/>
              <p:nvPr/>
            </p:nvSpPr>
            <p:spPr>
              <a:xfrm>
                <a:off x="838199" y="1490114"/>
                <a:ext cx="9753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l"/>
                </a:pP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Tightness of the upper bound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</a:t>
                </a:r>
                <a:endParaRPr lang="en-US" sz="2000" dirty="0"/>
              </a:p>
            </p:txBody>
          </p:sp>
        </mc:Choice>
        <mc:Fallback>
          <p:sp>
            <p:nvSpPr>
              <p:cNvPr id="14" name="文本框 8">
                <a:extLst>
                  <a:ext uri="{FF2B5EF4-FFF2-40B4-BE49-F238E27FC236}">
                    <a16:creationId xmlns:a16="http://schemas.microsoft.com/office/drawing/2014/main" id="{AAE4FBB7-F23D-674E-B23A-405DFC835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490114"/>
                <a:ext cx="9753600" cy="400110"/>
              </a:xfrm>
              <a:prstGeom prst="rect">
                <a:avLst/>
              </a:prstGeom>
              <a:blipFill>
                <a:blip r:embed="rId3"/>
                <a:stretch>
                  <a:fillRect l="-520" t="-9375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CD5213C-025C-D348-A4F5-6D74DF287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496" y="2225346"/>
            <a:ext cx="8835008" cy="345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238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0F9BC37-0EE9-4BC3-B22C-0AFD05CCE3E4}"/>
              </a:ext>
            </a:extLst>
          </p:cNvPr>
          <p:cNvSpPr txBox="1">
            <a:spLocks/>
          </p:cNvSpPr>
          <p:nvPr/>
        </p:nvSpPr>
        <p:spPr>
          <a:xfrm>
            <a:off x="1502924" y="132167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AutoNum type="arabicPeriod"/>
            </a:pPr>
            <a:endParaRPr lang="en-US" altLang="zh-CN" sz="100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38045CB-0441-4366-A905-3E13F5E66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526766" cy="1153124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64FB8A3-EF9C-4585-825E-0EDFB0CAEB73}"/>
              </a:ext>
            </a:extLst>
          </p:cNvPr>
          <p:cNvSpPr txBox="1"/>
          <p:nvPr/>
        </p:nvSpPr>
        <p:spPr>
          <a:xfrm>
            <a:off x="1759789" y="1784404"/>
            <a:ext cx="975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Idea: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Implicit semantic data augmentation(ISDA).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6CC7FE-BFA1-4285-A2D3-F6C4C7E2E595}"/>
              </a:ext>
            </a:extLst>
          </p:cNvPr>
          <p:cNvSpPr txBox="1"/>
          <p:nvPr/>
        </p:nvSpPr>
        <p:spPr>
          <a:xfrm>
            <a:off x="1759787" y="2478494"/>
            <a:ext cx="8929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Cropping, Horizontal, Rotation, etc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CD1A92B-3385-411C-A948-336119A07DD4}"/>
              </a:ext>
            </a:extLst>
          </p:cNvPr>
          <p:cNvSpPr txBox="1"/>
          <p:nvPr/>
        </p:nvSpPr>
        <p:spPr>
          <a:xfrm>
            <a:off x="1759787" y="3172584"/>
            <a:ext cx="8929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Semantic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Changing background(GAN), etc.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F82E8-AAF2-8A48-BEDD-CDDA556F0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787" y="3759200"/>
            <a:ext cx="57023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4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38045CB-0441-4366-A905-3E13F5E66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6876393" cy="141927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4000" dirty="0"/>
          </a:p>
        </p:txBody>
      </p:sp>
      <p:sp>
        <p:nvSpPr>
          <p:cNvPr id="14" name="文本框 8">
            <a:extLst>
              <a:ext uri="{FF2B5EF4-FFF2-40B4-BE49-F238E27FC236}">
                <a16:creationId xmlns:a16="http://schemas.microsoft.com/office/drawing/2014/main" id="{AAE4FBB7-F23D-674E-B23A-405DFC835436}"/>
              </a:ext>
            </a:extLst>
          </p:cNvPr>
          <p:cNvSpPr txBox="1"/>
          <p:nvPr/>
        </p:nvSpPr>
        <p:spPr>
          <a:xfrm>
            <a:off x="838199" y="2199753"/>
            <a:ext cx="975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&amp; Simple &amp; Robust.</a:t>
            </a:r>
            <a:endParaRPr lang="en-US" sz="2000" dirty="0"/>
          </a:p>
        </p:txBody>
      </p:sp>
      <p:sp>
        <p:nvSpPr>
          <p:cNvPr id="5" name="文本框 8">
            <a:extLst>
              <a:ext uri="{FF2B5EF4-FFF2-40B4-BE49-F238E27FC236}">
                <a16:creationId xmlns:a16="http://schemas.microsoft.com/office/drawing/2014/main" id="{0F1F9D3D-4272-AF4F-B817-4B38C64CBF81}"/>
              </a:ext>
            </a:extLst>
          </p:cNvPr>
          <p:cNvSpPr txBox="1"/>
          <p:nvPr/>
        </p:nvSpPr>
        <p:spPr>
          <a:xfrm>
            <a:off x="838199" y="3015212"/>
            <a:ext cx="975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CE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/>
          </a:p>
        </p:txBody>
      </p:sp>
      <p:sp>
        <p:nvSpPr>
          <p:cNvPr id="6" name="文本框 8">
            <a:extLst>
              <a:ext uri="{FF2B5EF4-FFF2-40B4-BE49-F238E27FC236}">
                <a16:creationId xmlns:a16="http://schemas.microsoft.com/office/drawing/2014/main" id="{F97D3D4E-CCBD-8346-B2A3-109ABAA6A2FB}"/>
              </a:ext>
            </a:extLst>
          </p:cNvPr>
          <p:cNvSpPr txBox="1"/>
          <p:nvPr/>
        </p:nvSpPr>
        <p:spPr>
          <a:xfrm>
            <a:off x="838199" y="3858028"/>
            <a:ext cx="975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blackfeather</a:t>
            </a:r>
            <a:r>
              <a:rPr lang="en-US" dirty="0">
                <a:hlinkClick r:id="rId3"/>
              </a:rPr>
              <a:t>-wang/ISDA-for-Deep-Networks.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0727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0F9BC37-0EE9-4BC3-B22C-0AFD05CCE3E4}"/>
              </a:ext>
            </a:extLst>
          </p:cNvPr>
          <p:cNvSpPr txBox="1">
            <a:spLocks/>
          </p:cNvSpPr>
          <p:nvPr/>
        </p:nvSpPr>
        <p:spPr>
          <a:xfrm>
            <a:off x="1502924" y="132167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AutoNum type="arabicPeriod"/>
            </a:pPr>
            <a:endParaRPr lang="en-US" altLang="zh-CN" sz="100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38045CB-0441-4366-A905-3E13F5E66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975" y="2647241"/>
            <a:ext cx="5200049" cy="185833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br>
              <a:rPr lang="en-US" altLang="zh-C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(Q&amp;A)</a:t>
            </a:r>
            <a:endParaRPr lang="zh-CN" alt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688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0F9BC37-0EE9-4BC3-B22C-0AFD05CCE3E4}"/>
              </a:ext>
            </a:extLst>
          </p:cNvPr>
          <p:cNvSpPr txBox="1">
            <a:spLocks/>
          </p:cNvSpPr>
          <p:nvPr/>
        </p:nvSpPr>
        <p:spPr>
          <a:xfrm>
            <a:off x="1502924" y="132167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AutoNum type="arabicPeriod"/>
            </a:pPr>
            <a:endParaRPr lang="en-US" altLang="zh-CN" sz="100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38045CB-0441-4366-A905-3E13F5E66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526766" cy="1153124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64FB8A3-EF9C-4585-825E-0EDFB0CAEB73}"/>
              </a:ext>
            </a:extLst>
          </p:cNvPr>
          <p:cNvSpPr txBox="1"/>
          <p:nvPr/>
        </p:nvSpPr>
        <p:spPr>
          <a:xfrm>
            <a:off x="1759789" y="1784404"/>
            <a:ext cx="975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Advantages: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require extra samples &amp; highly efficient &amp; Robust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6CC7FE-BFA1-4285-A2D3-F6C4C7E2E595}"/>
              </a:ext>
            </a:extLst>
          </p:cNvPr>
          <p:cNvSpPr txBox="1"/>
          <p:nvPr/>
        </p:nvSpPr>
        <p:spPr>
          <a:xfrm>
            <a:off x="1759787" y="2478494"/>
            <a:ext cx="8929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Basic: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exist many semantic directions in the deep feature space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CD1A92B-3385-411C-A948-336119A07DD4}"/>
              </a:ext>
            </a:extLst>
          </p:cNvPr>
          <p:cNvSpPr txBox="1"/>
          <p:nvPr/>
        </p:nvSpPr>
        <p:spPr>
          <a:xfrm>
            <a:off x="1759787" y="3172584"/>
            <a:ext cx="8929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Minimize a closed-form upper-bound of the expected CE loss.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05CD69-C09B-0740-A13F-ACB58B568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50" y="3979397"/>
            <a:ext cx="113665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9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0F9BC37-0EE9-4BC3-B22C-0AFD05CCE3E4}"/>
              </a:ext>
            </a:extLst>
          </p:cNvPr>
          <p:cNvSpPr txBox="1">
            <a:spLocks/>
          </p:cNvSpPr>
          <p:nvPr/>
        </p:nvSpPr>
        <p:spPr>
          <a:xfrm>
            <a:off x="1502924" y="132167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AutoNum type="arabicPeriod"/>
            </a:pPr>
            <a:endParaRPr lang="en-US" altLang="zh-CN" sz="100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38045CB-0441-4366-A905-3E13F5E66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526766" cy="1153124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ISDA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64FB8A3-EF9C-4585-825E-0EDFB0CAEB73}"/>
              </a:ext>
            </a:extLst>
          </p:cNvPr>
          <p:cNvSpPr txBox="1"/>
          <p:nvPr/>
        </p:nvSpPr>
        <p:spPr>
          <a:xfrm>
            <a:off x="1759789" y="1784404"/>
            <a:ext cx="975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 an online estimate of the covariance matrix of the features of each class.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6CC7FE-BFA1-4285-A2D3-F6C4C7E2E595}"/>
              </a:ext>
            </a:extLst>
          </p:cNvPr>
          <p:cNvSpPr txBox="1"/>
          <p:nvPr/>
        </p:nvSpPr>
        <p:spPr>
          <a:xfrm>
            <a:off x="1759787" y="2478494"/>
            <a:ext cx="8929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directions from a zero-mean multi-variate normal distribution.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CD1A92B-3385-411C-A948-336119A07DD4}"/>
              </a:ext>
            </a:extLst>
          </p:cNvPr>
          <p:cNvSpPr txBox="1"/>
          <p:nvPr/>
        </p:nvSpPr>
        <p:spPr>
          <a:xfrm>
            <a:off x="1759787" y="3172584"/>
            <a:ext cx="8929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closed-form upper bound of  the robust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 loss.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59AC34-5F91-8B43-9069-54A3227FD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135" y="3572694"/>
            <a:ext cx="57150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79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0F9BC37-0EE9-4BC3-B22C-0AFD05CCE3E4}"/>
              </a:ext>
            </a:extLst>
          </p:cNvPr>
          <p:cNvSpPr txBox="1">
            <a:spLocks/>
          </p:cNvSpPr>
          <p:nvPr/>
        </p:nvSpPr>
        <p:spPr>
          <a:xfrm>
            <a:off x="1502924" y="132167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AutoNum type="arabicPeriod"/>
            </a:pPr>
            <a:endParaRPr lang="en-US" altLang="zh-CN" sz="100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38045CB-0441-4366-A905-3E13F5E66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6876393" cy="1419278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Semantic Direction Sampling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64FB8A3-EF9C-4585-825E-0EDFB0CAEB73}"/>
              </a:ext>
            </a:extLst>
          </p:cNvPr>
          <p:cNvSpPr txBox="1"/>
          <p:nvPr/>
        </p:nvSpPr>
        <p:spPr>
          <a:xfrm>
            <a:off x="1759789" y="1784404"/>
            <a:ext cx="975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Annotation: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feasible, inefficient, data limited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6CC7FE-BFA1-4285-A2D3-F6C4C7E2E595}"/>
              </a:ext>
            </a:extLst>
          </p:cNvPr>
          <p:cNvSpPr txBox="1"/>
          <p:nvPr/>
        </p:nvSpPr>
        <p:spPr>
          <a:xfrm>
            <a:off x="1759787" y="2478494"/>
            <a:ext cx="8929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Sampling: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Yield many meaningless semantic directions.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CD1A92B-3385-411C-A948-336119A07DD4}"/>
              </a:ext>
            </a:extLst>
          </p:cNvPr>
          <p:cNvSpPr txBox="1"/>
          <p:nvPr/>
        </p:nvSpPr>
        <p:spPr>
          <a:xfrm>
            <a:off x="1759787" y="3172584"/>
            <a:ext cx="8929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ISDA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ample random vectors from a zero-mean normal distribution.</a:t>
            </a:r>
          </a:p>
        </p:txBody>
      </p:sp>
    </p:spTree>
    <p:extLst>
      <p:ext uri="{BB962C8B-B14F-4D97-AF65-F5344CB8AC3E}">
        <p14:creationId xmlns:p14="http://schemas.microsoft.com/office/powerpoint/2010/main" val="2384426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5E2BAA-FF72-2A4F-A822-87CB6B7BE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15" y="0"/>
            <a:ext cx="114173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89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38045CB-0441-4366-A905-3E13F5E66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6876393" cy="1419278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64FB8A3-EF9C-4585-825E-0EDFB0CAEB73}"/>
                  </a:ext>
                </a:extLst>
              </p:cNvPr>
              <p:cNvSpPr txBox="1"/>
              <p:nvPr/>
            </p:nvSpPr>
            <p:spPr>
              <a:xfrm>
                <a:off x="1219200" y="1553041"/>
                <a:ext cx="9753600" cy="713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deep network </a:t>
                </a:r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weights </a:t>
                </a:r>
                <a14:m>
                  <m:oMath xmlns:m="http://schemas.openxmlformats.org/officeDocument/2006/math">
                    <m:r>
                      <a:rPr lang="el-GR" altLang="zh-CN" sz="2000" b="1" i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𝚯</m:t>
                    </m:r>
                  </m:oMath>
                </a14:m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 a training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Ζ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{1,…,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CN" sz="20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label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zh-CN" sz="20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sample. Let the </a:t>
                </a:r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A-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dimensional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=[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…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𝑖𝐴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0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G</m:t>
                    </m:r>
                    <m:r>
                      <m:rPr>
                        <m:nor/>
                      </m:rPr>
                      <a:rPr lang="en-US" altLang="zh-CN" sz="20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l-GR" altLang="zh-CN" sz="20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𝚯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altLang="zh-CN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64FB8A3-EF9C-4585-825E-0EDFB0CAE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553041"/>
                <a:ext cx="9753600" cy="713785"/>
              </a:xfrm>
              <a:prstGeom prst="rect">
                <a:avLst/>
              </a:prstGeom>
              <a:blipFill>
                <a:blip r:embed="rId3"/>
                <a:stretch>
                  <a:fillRect l="-650" t="-5263" b="-1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8">
                <a:extLst>
                  <a:ext uri="{FF2B5EF4-FFF2-40B4-BE49-F238E27FC236}">
                    <a16:creationId xmlns:a16="http://schemas.microsoft.com/office/drawing/2014/main" id="{48CAD36C-D3C5-7D44-8F84-F42442E1BA96}"/>
                  </a:ext>
                </a:extLst>
              </p:cNvPr>
              <p:cNvSpPr txBox="1"/>
              <p:nvPr/>
            </p:nvSpPr>
            <p:spPr>
              <a:xfrm>
                <a:off x="1219200" y="2346572"/>
                <a:ext cx="9753600" cy="452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normal distribution </a:t>
                </a:r>
                <a14:m>
                  <m:oMath xmlns:m="http://schemas.openxmlformats.org/officeDocument/2006/math">
                    <m:r>
                      <a:rPr lang="el-GR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𝜨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altLang="zh-CN" sz="20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sz="20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computed as:</a:t>
                </a:r>
                <a:endParaRPr lang="en-US" altLang="zh-CN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8">
                <a:extLst>
                  <a:ext uri="{FF2B5EF4-FFF2-40B4-BE49-F238E27FC236}">
                    <a16:creationId xmlns:a16="http://schemas.microsoft.com/office/drawing/2014/main" id="{48CAD36C-D3C5-7D44-8F84-F42442E1B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2346572"/>
                <a:ext cx="9753600" cy="452047"/>
              </a:xfrm>
              <a:prstGeom prst="rect">
                <a:avLst/>
              </a:prstGeom>
              <a:blipFill>
                <a:blip r:embed="rId4"/>
                <a:stretch>
                  <a:fillRect l="-650" b="-162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E4F397C-8C45-9847-88C0-D6510ED1067E}"/>
                  </a:ext>
                </a:extLst>
              </p:cNvPr>
              <p:cNvSpPr txBox="1"/>
              <p:nvPr/>
            </p:nvSpPr>
            <p:spPr>
              <a:xfrm>
                <a:off x="4276395" y="2980721"/>
                <a:ext cx="3059747" cy="815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E4F397C-8C45-9847-88C0-D6510ED10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395" y="2980721"/>
                <a:ext cx="3059747" cy="815223"/>
              </a:xfrm>
              <a:prstGeom prst="rect">
                <a:avLst/>
              </a:prstGeom>
              <a:blipFill>
                <a:blip r:embed="rId5"/>
                <a:stretch>
                  <a:fillRect l="-1240" r="-826"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4BA654C-952F-8948-B1E3-B3FEF6B9AB51}"/>
                  </a:ext>
                </a:extLst>
              </p:cNvPr>
              <p:cNvSpPr txBox="1"/>
              <p:nvPr/>
            </p:nvSpPr>
            <p:spPr>
              <a:xfrm>
                <a:off x="4276395" y="3978046"/>
                <a:ext cx="7296075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1" lang="el-GR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kumimoji="1" lang="el-GR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kumimoji="1" lang="el-GR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′(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′(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1" lang="en-US" altLang="zh-CN" b="1" i="0" smtClean="0">
                                  <a:latin typeface="Cambria Math" panose="02040503050406030204" pitchFamily="18" charset="0"/>
                                </a:rPr>
                                <m:t>𝐓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−1)</m:t>
                                  </m:r>
                                </m:sup>
                              </m:sSub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4BA654C-952F-8948-B1E3-B3FEF6B9A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395" y="3978046"/>
                <a:ext cx="7296075" cy="815223"/>
              </a:xfrm>
              <a:prstGeom prst="rect">
                <a:avLst/>
              </a:prstGeom>
              <a:blipFill>
                <a:blip r:embed="rId6"/>
                <a:stretch>
                  <a:fillRect l="-1042" t="-1538" r="-521"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8">
                <a:extLst>
                  <a:ext uri="{FF2B5EF4-FFF2-40B4-BE49-F238E27FC236}">
                    <a16:creationId xmlns:a16="http://schemas.microsoft.com/office/drawing/2014/main" id="{2E26FF74-1FC0-124F-995A-B051F8F09809}"/>
                  </a:ext>
                </a:extLst>
              </p:cNvPr>
              <p:cNvSpPr txBox="1"/>
              <p:nvPr/>
            </p:nvSpPr>
            <p:spPr>
              <a:xfrm>
                <a:off x="1219200" y="4975371"/>
                <a:ext cx="9753600" cy="759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During training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covariance matrices are computed and maintained. The augmented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𝒂</m:t>
                            </m:r>
                          </m:e>
                        </m:acc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sampled from </a:t>
                </a:r>
                <a14:m>
                  <m:oMath xmlns:m="http://schemas.openxmlformats.org/officeDocument/2006/math">
                    <m:r>
                      <a:rPr lang="el-GR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𝜨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𝜆</m:t>
                            </m:r>
                            <m:r>
                              <m:rPr>
                                <m:sty m:val="p"/>
                              </m:rPr>
                              <a:rPr lang="el-GR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𝒂</m:t>
                            </m:r>
                          </m:e>
                        </m:acc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~</a:t>
                </a:r>
                <a:r>
                  <a:rPr lang="el-GR" altLang="zh-CN" sz="2000" b="1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𝜨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𝜆</m:t>
                            </m:r>
                            <m:r>
                              <m:rPr>
                                <m:sty m:val="p"/>
                              </m:rPr>
                              <a:rPr lang="el-GR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US" altLang="zh-CN" sz="20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20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controls the strength of ISDA.</a:t>
                </a:r>
              </a:p>
            </p:txBody>
          </p:sp>
        </mc:Choice>
        <mc:Fallback xmlns="">
          <p:sp>
            <p:nvSpPr>
              <p:cNvPr id="12" name="文本框 8">
                <a:extLst>
                  <a:ext uri="{FF2B5EF4-FFF2-40B4-BE49-F238E27FC236}">
                    <a16:creationId xmlns:a16="http://schemas.microsoft.com/office/drawing/2014/main" id="{2E26FF74-1FC0-124F-995A-B051F8F09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4975371"/>
                <a:ext cx="9753600" cy="759823"/>
              </a:xfrm>
              <a:prstGeom prst="rect">
                <a:avLst/>
              </a:prstGeom>
              <a:blipFill>
                <a:blip r:embed="rId7"/>
                <a:stretch>
                  <a:fillRect l="-650" t="-3279" r="-390"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3CA0A08-442B-E24B-9D06-142D1BEE7E82}"/>
                  </a:ext>
                </a:extLst>
              </p:cNvPr>
              <p:cNvSpPr txBox="1"/>
              <p:nvPr/>
            </p:nvSpPr>
            <p:spPr>
              <a:xfrm>
                <a:off x="4276395" y="5917296"/>
                <a:ext cx="1125180" cy="5062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3CA0A08-442B-E24B-9D06-142D1BEE7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395" y="5917296"/>
                <a:ext cx="1125180" cy="506229"/>
              </a:xfrm>
              <a:prstGeom prst="rect">
                <a:avLst/>
              </a:prstGeom>
              <a:blipFill>
                <a:blip r:embed="rId8"/>
                <a:stretch>
                  <a:fillRect l="-4444" t="-2500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3417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38045CB-0441-4366-A905-3E13F5E66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6876393" cy="1419278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64FB8A3-EF9C-4585-825E-0EDFB0CAEB73}"/>
                  </a:ext>
                </a:extLst>
              </p:cNvPr>
              <p:cNvSpPr txBox="1"/>
              <p:nvPr/>
            </p:nvSpPr>
            <p:spPr>
              <a:xfrm>
                <a:off x="1219200" y="1553041"/>
                <a:ext cx="9753600" cy="724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Assume augment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0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G</m:t>
                    </m:r>
                    <m:r>
                      <m:rPr>
                        <m:nor/>
                      </m:rPr>
                      <a:rPr lang="en-US" altLang="zh-CN" sz="20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l-GR" altLang="zh-CN" sz="20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𝚯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</a:t>
                </a:r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times forming set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altLang="zh-CN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{(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altLang="zh-CN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zh-CN" sz="2000" dirty="0"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zh-CN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),…,(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altLang="zh-CN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zh-CN" sz="2000" dirty="0"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zh-CN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)}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the network is trained by minimizing the CE loss:</a:t>
                </a:r>
                <a:endParaRPr lang="en-US" altLang="zh-CN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64FB8A3-EF9C-4585-825E-0EDFB0CAE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553041"/>
                <a:ext cx="9753600" cy="724750"/>
              </a:xfrm>
              <a:prstGeom prst="rect">
                <a:avLst/>
              </a:prstGeom>
              <a:blipFill>
                <a:blip r:embed="rId3"/>
                <a:stretch>
                  <a:fillRect l="-650" t="-3448" b="-155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E4F397C-8C45-9847-88C0-D6510ED1067E}"/>
                  </a:ext>
                </a:extLst>
              </p:cNvPr>
              <p:cNvSpPr txBox="1"/>
              <p:nvPr/>
            </p:nvSpPr>
            <p:spPr>
              <a:xfrm>
                <a:off x="3992615" y="2459893"/>
                <a:ext cx="4869923" cy="823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l-GR" altLang="zh-CN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𝚯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nary>
                      <m:nary>
                        <m:naryPr>
                          <m:chr m:val="∑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Sup>
                                        <m:sSubSup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1"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kumimoji="1" lang="en-US" altLang="zh-CN" b="1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𝒚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1"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>
                                              <a:latin typeface="Cambria Math" panose="02040503050406030204" pitchFamily="18" charset="0"/>
                                            </a:rPr>
                                            <m:t>m</m:t>
                                          </m:r>
                                        </m:sup>
                                      </m:sSubSup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kumimoji="1" lang="en-US" altLang="zh-CN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sup>
                                  </m:sSup>
                                </m:num>
                                <m:den>
                                  <m:nary>
                                    <m:naryPr>
                                      <m:chr m:val="∑"/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Sup>
                                            <m:sSubSupPr>
                                              <m:ctrlP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kumimoji="1" lang="en-US" altLang="zh-CN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1" lang="en-US" altLang="zh-CN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bSup>
                                          <m:sSubSup>
                                            <m:sSubSupPr>
                                              <m:ctrlP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kumimoji="1" lang="en-US" altLang="zh-CN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𝒂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1" lang="en-US" altLang="zh-CN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</m:t>
                                              </m:r>
                                            </m:sup>
                                          </m:sSubSup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e>
                                  </m:nary>
                                </m:den>
                              </m:f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E4F397C-8C45-9847-88C0-D6510ED10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615" y="2459893"/>
                <a:ext cx="4869923" cy="823495"/>
              </a:xfrm>
              <a:prstGeom prst="rect">
                <a:avLst/>
              </a:prstGeom>
              <a:blipFill>
                <a:blip r:embed="rId4"/>
                <a:stretch>
                  <a:fillRect l="-521" t="-104545" r="-1302" b="-157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8">
                <a:extLst>
                  <a:ext uri="{FF2B5EF4-FFF2-40B4-BE49-F238E27FC236}">
                    <a16:creationId xmlns:a16="http://schemas.microsoft.com/office/drawing/2014/main" id="{2414F508-F499-9C46-91C9-0E00669D1037}"/>
                  </a:ext>
                </a:extLst>
              </p:cNvPr>
              <p:cNvSpPr txBox="1"/>
              <p:nvPr/>
            </p:nvSpPr>
            <p:spPr>
              <a:xfrm>
                <a:off x="1219200" y="3465490"/>
                <a:ext cx="9753600" cy="401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kumimoji="1" lang="en-US" altLang="zh-CN" sz="2000" b="1" i="1">
                        <a:latin typeface="Cambria Math" panose="02040503050406030204" pitchFamily="18" charset="0"/>
                      </a:rPr>
                      <m:t>𝑾</m:t>
                    </m:r>
                    <m:r>
                      <a:rPr kumimoji="1" lang="en-US" altLang="zh-CN" sz="20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</m:oMath>
                </a14:m>
                <a:r>
                  <a:rPr lang="en-US" altLang="zh-CN" sz="20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ℛ</m:t>
                        </m:r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p>
                    </m:sSup>
                  </m:oMath>
                </a14:m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kumimoji="1" lang="en-US" altLang="zh-CN" sz="20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</m:oMath>
                </a14:m>
                <a:r>
                  <a:rPr lang="en-US" altLang="zh-CN" sz="20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r>
                  <a:rPr lang="en-US" altLang="zh-CN" sz="20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ℛ</m:t>
                        </m:r>
                      </m:e>
                      <m:sup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Suppose </a:t>
                </a:r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kumimoji="1" lang="en-US" altLang="zh-CN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kumimoji="1"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given by: </a:t>
                </a:r>
                <a:endParaRPr lang="en-US" altLang="zh-CN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8">
                <a:extLst>
                  <a:ext uri="{FF2B5EF4-FFF2-40B4-BE49-F238E27FC236}">
                    <a16:creationId xmlns:a16="http://schemas.microsoft.com/office/drawing/2014/main" id="{2414F508-F499-9C46-91C9-0E00669D1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3465490"/>
                <a:ext cx="9753600" cy="401135"/>
              </a:xfrm>
              <a:prstGeom prst="rect">
                <a:avLst/>
              </a:prstGeom>
              <a:blipFill>
                <a:blip r:embed="rId5"/>
                <a:stretch>
                  <a:fillRect l="-650" t="-6061" b="-24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4DA4F0-41D5-574C-83CC-F65DBBC5CB97}"/>
                  </a:ext>
                </a:extLst>
              </p:cNvPr>
              <p:cNvSpPr txBox="1"/>
              <p:nvPr/>
            </p:nvSpPr>
            <p:spPr>
              <a:xfrm>
                <a:off x="3992614" y="3916714"/>
                <a:ext cx="4935646" cy="823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l-GR" altLang="zh-CN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𝚯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l-GR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𝜮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𝒂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[</m:t>
                      </m:r>
                      <m:func>
                        <m:func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kumimoji="1" lang="en-US" altLang="zh-CN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kumimoji="1" lang="en-US" altLang="zh-CN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𝒂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kumimoji="1" lang="en-US" altLang="zh-C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Sup>
                                        <m:sSubSup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1"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altLang="zh-CN" b="1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b="1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𝒂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den>
                          </m:f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4DA4F0-41D5-574C-83CC-F65DBBC5C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614" y="3916714"/>
                <a:ext cx="4935646" cy="823495"/>
              </a:xfrm>
              <a:prstGeom prst="rect">
                <a:avLst/>
              </a:prstGeom>
              <a:blipFill>
                <a:blip r:embed="rId6"/>
                <a:stretch>
                  <a:fillRect t="-104545" r="-256" b="-157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0991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38045CB-0441-4366-A905-3E13F5E66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6876393" cy="1419278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Proposition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4DA4F0-41D5-574C-83CC-F65DBBC5CB97}"/>
                  </a:ext>
                </a:extLst>
              </p:cNvPr>
              <p:cNvSpPr txBox="1"/>
              <p:nvPr/>
            </p:nvSpPr>
            <p:spPr>
              <a:xfrm>
                <a:off x="2131164" y="2601761"/>
                <a:ext cx="4935646" cy="8234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l-GR" altLang="zh-CN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𝚯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l-GR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𝜮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𝒂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[</m:t>
                      </m:r>
                      <m:func>
                        <m:func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kumimoji="1" lang="en-US" altLang="zh-CN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kumimoji="1" lang="en-US" altLang="zh-CN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𝒂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Sup>
                                        <m:sSubSup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1"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altLang="zh-CN" b="1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b="1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𝒂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den>
                          </m:f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4DA4F0-41D5-574C-83CC-F65DBBC5C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164" y="2601761"/>
                <a:ext cx="4935646" cy="823495"/>
              </a:xfrm>
              <a:prstGeom prst="rect">
                <a:avLst/>
              </a:prstGeom>
              <a:blipFill>
                <a:blip r:embed="rId3"/>
                <a:stretch>
                  <a:fillRect t="-104545" r="-257" b="-157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E94E63-B3BB-BA45-BF1C-9DC88134E46A}"/>
                  </a:ext>
                </a:extLst>
              </p:cNvPr>
              <p:cNvSpPr txBox="1"/>
              <p:nvPr/>
            </p:nvSpPr>
            <p:spPr>
              <a:xfrm>
                <a:off x="911772" y="2875008"/>
                <a:ext cx="7569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𝑃𝑟𝑜𝑜𝑓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E94E63-B3BB-BA45-BF1C-9DC88134E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772" y="2875008"/>
                <a:ext cx="756938" cy="276999"/>
              </a:xfrm>
              <a:prstGeom prst="rect">
                <a:avLst/>
              </a:prstGeom>
              <a:blipFill>
                <a:blip r:embed="rId4"/>
                <a:stretch>
                  <a:fillRect l="-11667" r="-1667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3FD43C7-3B12-274D-9F2C-CB6DFB756077}"/>
                  </a:ext>
                </a:extLst>
              </p:cNvPr>
              <p:cNvSpPr/>
              <p:nvPr/>
            </p:nvSpPr>
            <p:spPr>
              <a:xfrm>
                <a:off x="838199" y="1598545"/>
                <a:ext cx="7726474" cy="994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kumimoji="1" lang="en-US" altLang="zh-CN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kumimoji="1" lang="en-US" altLang="zh-C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Sup>
                                            <m:sSubSupPr>
                                              <m:ctrlP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kumimoji="1" lang="en-US" altLang="zh-CN" b="1" i="1">
                                                  <a:latin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kumimoji="1" lang="en-US" altLang="zh-CN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𝒊</m:t>
                                                  </m:r>
                                                </m:sub>
                                              </m:sSub>
                                            </m:sub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1" lang="en-US" altLang="zh-CN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kumimoji="1" lang="en-US" altLang="zh-CN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𝒂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kumimoji="1" lang="en-US" altLang="zh-CN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sup>
                                      </m:sSup>
                                    </m:num>
                                    <m:den>
                                      <m:nary>
                                        <m:naryPr>
                                          <m:chr m:val="∑"/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sup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sSubSup>
                                                <m:sSubSupPr>
                                                  <m:ctrlPr>
                                                    <a:rPr kumimoji="1"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kumimoji="1" lang="en-US" altLang="zh-CN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𝒘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kumimoji="1" lang="en-US" altLang="zh-CN">
                                                      <a:latin typeface="Cambria Math" panose="02040503050406030204" pitchFamily="18" charset="0"/>
                                                    </a:rPr>
                                                    <m:t>T</m:t>
                                                  </m:r>
                                                </m:sup>
                                              </m:sSubSup>
                                              <m:sSub>
                                                <m:sSubPr>
                                                  <m:ctrlPr>
                                                    <a:rPr kumimoji="1"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𝒂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kumimoji="1"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kumimoji="1" lang="en-US" altLang="zh-CN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𝜆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kumimoji="1"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sSubSup>
                                                <m:sSubSupPr>
                                                  <m:ctrlPr>
                                                    <a:rPr kumimoji="1"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kumimoji="1" lang="en-US" altLang="zh-CN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𝒗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zh-CN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zh-CN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zh-CN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  <m:sup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kumimoji="1" lang="en-US" altLang="zh-CN" b="0" i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T</m:t>
                                                  </m:r>
                                                </m:sup>
                                              </m:sSubSup>
                                              <m:sSub>
                                                <m:sSubPr>
                                                  <m:ctrlPr>
                                                    <a:rPr kumimoji="1"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kumimoji="1" lang="el-GR" altLang="zh-CN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Σ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zh-CN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zh-CN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zh-CN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kumimoji="1"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𝒗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zh-CN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zh-CN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zh-CN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sup>
                                          </m:sSup>
                                        </m:e>
                                      </m:nary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≜</m:t>
                      </m:r>
                      <m:acc>
                        <m:accPr>
                          <m:chr m:val="̅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</m:e>
                      </m:ac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3FD43C7-3B12-274D-9F2C-CB6DFB7560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598545"/>
                <a:ext cx="7726474" cy="994118"/>
              </a:xfrm>
              <a:prstGeom prst="rect">
                <a:avLst/>
              </a:prstGeom>
              <a:blipFill>
                <a:blip r:embed="rId5"/>
                <a:stretch>
                  <a:fillRect t="-81250" b="-11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7492CB-272B-FB46-A5D6-55F9286FF1E0}"/>
                  </a:ext>
                </a:extLst>
              </p:cNvPr>
              <p:cNvSpPr txBox="1"/>
              <p:nvPr/>
            </p:nvSpPr>
            <p:spPr>
              <a:xfrm>
                <a:off x="3003522" y="3432745"/>
                <a:ext cx="4935646" cy="8345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𝒂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[</m:t>
                      </m:r>
                      <m:func>
                        <m:func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1"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kumimoji="1"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𝒂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+(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7492CB-272B-FB46-A5D6-55F9286FF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522" y="3432745"/>
                <a:ext cx="4935646" cy="834587"/>
              </a:xfrm>
              <a:prstGeom prst="rect">
                <a:avLst/>
              </a:prstGeom>
              <a:blipFill>
                <a:blip r:embed="rId6"/>
                <a:stretch>
                  <a:fillRect t="-104545" b="-157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43D86A-0F81-F64C-B488-8844D7593E34}"/>
                  </a:ext>
                </a:extLst>
              </p:cNvPr>
              <p:cNvSpPr txBox="1"/>
              <p:nvPr/>
            </p:nvSpPr>
            <p:spPr>
              <a:xfrm>
                <a:off x="3003522" y="4274821"/>
                <a:ext cx="4935646" cy="8345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[</m:t>
                      </m:r>
                      <m:func>
                        <m:func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𝒂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fName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1"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kumimoji="1"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𝒂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+(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43D86A-0F81-F64C-B488-8844D759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522" y="4274821"/>
                <a:ext cx="4935646" cy="834587"/>
              </a:xfrm>
              <a:prstGeom prst="rect">
                <a:avLst/>
              </a:prstGeom>
              <a:blipFill>
                <a:blip r:embed="rId7"/>
                <a:stretch>
                  <a:fillRect t="-102985" b="-1537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CF2DC0-FA53-E349-AE8B-1A598CC627FC}"/>
                  </a:ext>
                </a:extLst>
              </p:cNvPr>
              <p:cNvSpPr txBox="1"/>
              <p:nvPr/>
            </p:nvSpPr>
            <p:spPr>
              <a:xfrm>
                <a:off x="6517263" y="2657134"/>
                <a:ext cx="4935646" cy="5247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)≥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en-US" altLang="zh-CN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CF2DC0-FA53-E349-AE8B-1A598CC62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263" y="2657134"/>
                <a:ext cx="4935646" cy="524759"/>
              </a:xfrm>
              <a:prstGeom prst="rect">
                <a:avLst/>
              </a:prstGeom>
              <a:blipFill>
                <a:blip r:embed="rId8"/>
                <a:stretch>
                  <a:fillRect t="-7143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6BFEA0-3F6A-824D-8FCB-046A4D53DD1F}"/>
                  </a:ext>
                </a:extLst>
              </p:cNvPr>
              <p:cNvSpPr txBox="1"/>
              <p:nvPr/>
            </p:nvSpPr>
            <p:spPr>
              <a:xfrm>
                <a:off x="6972217" y="3271825"/>
                <a:ext cx="4935646" cy="5247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)≥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…+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kumimoji="1" lang="en-US" altLang="zh-CN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6BFEA0-3F6A-824D-8FCB-046A4D53D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217" y="3271825"/>
                <a:ext cx="4935646" cy="524759"/>
              </a:xfrm>
              <a:prstGeom prst="rect">
                <a:avLst/>
              </a:prstGeom>
              <a:blipFill>
                <a:blip r:embed="rId9"/>
                <a:stretch>
                  <a:fillRect t="-4651" b="-93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34265C-0D41-604C-B468-44F4FB3B9986}"/>
                  </a:ext>
                </a:extLst>
              </p:cNvPr>
              <p:cNvSpPr txBox="1"/>
              <p:nvPr/>
            </p:nvSpPr>
            <p:spPr>
              <a:xfrm>
                <a:off x="7431167" y="4003608"/>
                <a:ext cx="493564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34265C-0D41-604C-B468-44F4FB3B9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167" y="4003608"/>
                <a:ext cx="4935646" cy="276999"/>
              </a:xfrm>
              <a:prstGeom prst="rect">
                <a:avLst/>
              </a:prstGeom>
              <a:blipFill>
                <a:blip r:embed="rId10"/>
                <a:stretch>
                  <a:fillRect t="-4545" b="-40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CCC1E2-6154-4B4F-B0DD-0A3C588F0E4C}"/>
                  </a:ext>
                </a:extLst>
              </p:cNvPr>
              <p:cNvSpPr txBox="1"/>
              <p:nvPr/>
            </p:nvSpPr>
            <p:spPr>
              <a:xfrm>
                <a:off x="6096850" y="4577399"/>
                <a:ext cx="493564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CCC1E2-6154-4B4F-B0DD-0A3C588F0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850" y="4577399"/>
                <a:ext cx="4935646" cy="276999"/>
              </a:xfrm>
              <a:prstGeom prst="rect">
                <a:avLst/>
              </a:prstGeom>
              <a:blipFill>
                <a:blip r:embed="rId11"/>
                <a:stretch>
                  <a:fillRect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868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8501</TotalTime>
  <Words>683</Words>
  <Application>Microsoft Macintosh PowerPoint</Application>
  <PresentationFormat>Widescreen</PresentationFormat>
  <Paragraphs>94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等线</vt:lpstr>
      <vt:lpstr>等线 Light</vt:lpstr>
      <vt:lpstr>Arial</vt:lpstr>
      <vt:lpstr>Cambria Math</vt:lpstr>
      <vt:lpstr>Times New Roman</vt:lpstr>
      <vt:lpstr>Wingdings</vt:lpstr>
      <vt:lpstr>Office 主题​​</vt:lpstr>
      <vt:lpstr>   Regularizing Deep Networks with Semantic  Data Augmentation         Yulin Wang, Gao Huang Department of Automation, BNRist, Tsinghua University,  Yitong Xia, School of Automation Science and Electrical Engineering, BeiHang University   2021, IEEE</vt:lpstr>
      <vt:lpstr>Overview</vt:lpstr>
      <vt:lpstr>Overview</vt:lpstr>
      <vt:lpstr>ISDA</vt:lpstr>
      <vt:lpstr>Semantic Direction Sampling</vt:lpstr>
      <vt:lpstr>PowerPoint Presentation</vt:lpstr>
      <vt:lpstr>Algorithm</vt:lpstr>
      <vt:lpstr>Algorithm</vt:lpstr>
      <vt:lpstr>Proposition</vt:lpstr>
      <vt:lpstr>Proposition</vt:lpstr>
      <vt:lpstr>Experiment</vt:lpstr>
      <vt:lpstr>Experiment</vt:lpstr>
      <vt:lpstr>Experiment</vt:lpstr>
      <vt:lpstr>Experiment</vt:lpstr>
      <vt:lpstr>Experiment</vt:lpstr>
      <vt:lpstr>Analytical Results </vt:lpstr>
      <vt:lpstr>Origin</vt:lpstr>
      <vt:lpstr>Analytical Results </vt:lpstr>
      <vt:lpstr>Analytical Results </vt:lpstr>
      <vt:lpstr>Conclusion</vt:lpstr>
      <vt:lpstr>Thank you (Q&amp;A)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DU-Net: Convolutional Network for the Detection of Arterial Calcifications in Mammograms      Manal AlGhamdi, Member, IEEE,   Mohamed Abdel-Mottaleb, Fellow, IEEE,   and Fernando Collado-Mesa </dc:title>
  <dc:creator>陈 开一</dc:creator>
  <cp:lastModifiedBy>陈 开一</cp:lastModifiedBy>
  <cp:revision>135</cp:revision>
  <dcterms:created xsi:type="dcterms:W3CDTF">2020-10-10T10:30:03Z</dcterms:created>
  <dcterms:modified xsi:type="dcterms:W3CDTF">2021-02-25T03:20:18Z</dcterms:modified>
</cp:coreProperties>
</file>